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501">
          <p15:clr>
            <a:srgbClr val="000000"/>
          </p15:clr>
        </p15:guide>
        <p15:guide id="2" orient="horz" pos="2608">
          <p15:clr>
            <a:srgbClr val="000000"/>
          </p15:clr>
        </p15:guide>
        <p15:guide id="3" pos="303">
          <p15:clr>
            <a:srgbClr val="000000"/>
          </p15:clr>
        </p15:guide>
        <p15:guide id="4" orient="horz" pos="2072">
          <p15:clr>
            <a:srgbClr val="000000"/>
          </p15:clr>
        </p15:guide>
        <p15:guide id="5" pos="2900">
          <p15:clr>
            <a:srgbClr val="000000"/>
          </p15:clr>
        </p15:guide>
        <p15:guide id="6" orient="horz" pos="486">
          <p15:clr>
            <a:srgbClr val="000000"/>
          </p15:clr>
        </p15:guide>
      </p15:sldGuideLst>
    </p:ext>
    <p:ext uri="GoogleSlidesCustomDataVersion2">
      <go:slidesCustomData xmlns:go="http://customooxmlschemas.google.com/" r:id="rId32" roundtripDataSignature="AMtx7mhqifPzedaxHZiCsvsmbQrqhUK6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501"/>
        <p:guide pos="2608" orient="horz"/>
        <p:guide pos="303"/>
        <p:guide pos="2072" orient="horz"/>
        <p:guide pos="2900"/>
        <p:guide pos="48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I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" name="Google Shape;8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2bc4c981bd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" name="Google Shape;150;g22bc4c981bd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2bc4c981bd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g22bc4c981bd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2bc4c981bd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g22bc4c981bd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2bc4c981bd_0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g22bc4c981bd_0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2bc4c981bd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g22bc4c981bd_0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2bc4c981bd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g22bc4c981bd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bc4c981bd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g22bc4c981bd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bc4c981bd_0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g22bc4c981bd_0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2bc4c981bd_0_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" name="Google Shape;215;g22bc4c981bd_0_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2bc4c981bd_0_1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g22bc4c981bd_0_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2bc4c981bd_0_1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g22bc4c981bd_0_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2bc4c981bd_0_1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2" name="Google Shape;242;g22bc4c981bd_0_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3c36a22065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0" name="Google Shape;250;g23c36a22065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3b3cdc39c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3b3cdc39c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23b3cdc39c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3b3cdc39cc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3b3cdc39cc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23b3cdc39cc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3c36a2206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3c36a2206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23c36a2206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0" name="Google Shape;28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2bc4c981bd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" name="Google Shape;97;g22bc4c981bd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2bc4c981bd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" name="Google Shape;104;g22bc4c981bd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2bc4c981bd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g22bc4c981bd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2bc4c981bd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" name="Google Shape;120;g22bc4c981bd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2bc4c981bd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g22bc4c981bd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3c431c20e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23c431c20e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2bc4c981bd_0_1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" name="Google Shape;142;g22bc4c981bd_0_1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>
  <p:cSld name="标题幻灯片">
    <p:bg>
      <p:bgPr>
        <a:solidFill>
          <a:srgbClr val="F2F2F2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053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1"/>
          <p:cNvPicPr preferRelativeResize="0"/>
          <p:nvPr/>
        </p:nvPicPr>
        <p:blipFill rotWithShape="1">
          <a:blip r:embed="rId3">
            <a:alphaModFix/>
          </a:blip>
          <a:srcRect b="43080" l="53739" r="0" t="0"/>
          <a:stretch/>
        </p:blipFill>
        <p:spPr>
          <a:xfrm>
            <a:off x="4913906" y="0"/>
            <a:ext cx="4230094" cy="2345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722908"/>
            <a:ext cx="6639339" cy="2420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1"/>
          <p:cNvPicPr preferRelativeResize="0"/>
          <p:nvPr/>
        </p:nvPicPr>
        <p:blipFill rotWithShape="1">
          <a:blip r:embed="rId5">
            <a:alphaModFix/>
          </a:blip>
          <a:srcRect b="0" l="0" r="50000" t="34133"/>
          <a:stretch/>
        </p:blipFill>
        <p:spPr>
          <a:xfrm>
            <a:off x="0" y="3220278"/>
            <a:ext cx="2957814" cy="1923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11"/>
          <p:cNvPicPr preferRelativeResize="0"/>
          <p:nvPr/>
        </p:nvPicPr>
        <p:blipFill rotWithShape="1">
          <a:blip r:embed="rId6">
            <a:alphaModFix/>
          </a:blip>
          <a:srcRect b="0" l="61912" r="0" t="48263"/>
          <a:stretch/>
        </p:blipFill>
        <p:spPr>
          <a:xfrm>
            <a:off x="6361043" y="3168268"/>
            <a:ext cx="2782956" cy="1975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1500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 type="picTx">
  <p:cSld name="PICTURE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0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0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20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6" name="Google Shape;66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p:transition spd="slow" p14:dur="1500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竖排文字" type="vertTx">
  <p:cSld name="VERTICAL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p:transition spd="slow" p14:dur="1500"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竖排标题与文本" type="vertTitleAndTx">
  <p:cSld name="VERTICAL_TITLE_AND_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2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p:transition spd="slow" p14:dur="1500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标题幻灯片">
  <p:cSld name="3_标题幻灯片">
    <p:bg>
      <p:bgPr>
        <a:solidFill>
          <a:srgbClr val="F2F2F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053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2"/>
          <p:cNvPicPr preferRelativeResize="0"/>
          <p:nvPr/>
        </p:nvPicPr>
        <p:blipFill rotWithShape="1">
          <a:blip r:embed="rId3">
            <a:alphaModFix/>
          </a:blip>
          <a:srcRect b="43080" l="53739" r="0" t="0"/>
          <a:stretch/>
        </p:blipFill>
        <p:spPr>
          <a:xfrm>
            <a:off x="6536978" y="0"/>
            <a:ext cx="2607022" cy="1445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3619500"/>
            <a:ext cx="4180114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12"/>
          <p:cNvPicPr preferRelativeResize="0"/>
          <p:nvPr/>
        </p:nvPicPr>
        <p:blipFill rotWithShape="1">
          <a:blip r:embed="rId5">
            <a:alphaModFix/>
          </a:blip>
          <a:srcRect b="0" l="0" r="50000" t="34133"/>
          <a:stretch/>
        </p:blipFill>
        <p:spPr>
          <a:xfrm>
            <a:off x="0" y="3709850"/>
            <a:ext cx="2204877" cy="143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12"/>
          <p:cNvPicPr preferRelativeResize="0"/>
          <p:nvPr/>
        </p:nvPicPr>
        <p:blipFill rotWithShape="1">
          <a:blip r:embed="rId6">
            <a:alphaModFix/>
          </a:blip>
          <a:srcRect b="0" l="61912" r="0" t="48263"/>
          <a:stretch/>
        </p:blipFill>
        <p:spPr>
          <a:xfrm>
            <a:off x="7367451" y="3882576"/>
            <a:ext cx="1776548" cy="1260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1500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与标题" type="objTx">
  <p:cSld name="OBJECT_WITH_CAPTIO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3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30" name="Google Shape;30;p13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31" name="Google Shape;31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p:transition spd="slow" p14:dur="1500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标题幻灯片">
  <p:cSld name="1_标题幻灯片">
    <p:bg>
      <p:bgPr>
        <a:solidFill>
          <a:srgbClr val="F2F2F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4"/>
          <p:cNvPicPr preferRelativeResize="0"/>
          <p:nvPr/>
        </p:nvPicPr>
        <p:blipFill rotWithShape="1">
          <a:blip r:embed="rId2">
            <a:alphaModFix/>
          </a:blip>
          <a:srcRect b="15770" l="6439" r="6437" t="0"/>
          <a:stretch/>
        </p:blipFill>
        <p:spPr>
          <a:xfrm>
            <a:off x="-1" y="512956"/>
            <a:ext cx="9144001" cy="4630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1500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标题幻灯片">
  <p:cSld name="2_标题幻灯片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p14:dur="1500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6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p:transition spd="slow" p14:dur="1500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7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7"/>
          <p:cNvSpPr txBox="1"/>
          <p:nvPr>
            <p:ph idx="1" type="body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7" name="Google Shape;47;p17"/>
          <p:cNvSpPr txBox="1"/>
          <p:nvPr>
            <p:ph idx="2" type="body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9" name="Google Shape;49;p17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p:transition spd="slow" p14:dur="1500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p:transition spd="slow" p14:dur="1500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p:transition spd="slow" p14:dur="1500">
    <p:random/>
  </p:transition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0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 p14:dur="1500">
    <p:random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Relationship Id="rId4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 txBox="1"/>
          <p:nvPr/>
        </p:nvSpPr>
        <p:spPr>
          <a:xfrm>
            <a:off x="0" y="1356650"/>
            <a:ext cx="8940900" cy="14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-IN" sz="3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Crop yield management and prediction by analyzing environmental data</a:t>
            </a:r>
            <a:r>
              <a:rPr b="1" i="0" lang="en-IN" sz="4400" u="none" cap="none" strike="noStrike">
                <a:solidFill>
                  <a:srgbClr val="F7F9F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4692600" y="3145225"/>
            <a:ext cx="3193500" cy="13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Presented by- Group 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I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Arun Pratap Tomar - 11652000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I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Namratha Modalavalasa - 11652002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I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Padmaja Kodati - 11647780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I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Rikhita Koganti - 11641222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" name="Google Shape;87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85350" cy="128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1500"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2bc4c981bd_0_46"/>
          <p:cNvSpPr txBox="1"/>
          <p:nvPr/>
        </p:nvSpPr>
        <p:spPr>
          <a:xfrm>
            <a:off x="2916738" y="175975"/>
            <a:ext cx="3310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IN" sz="4000">
                <a:solidFill>
                  <a:srgbClr val="3B7C81"/>
                </a:solidFill>
              </a:rPr>
              <a:t>Methodology</a:t>
            </a:r>
            <a:endParaRPr b="0" i="0" sz="4000" u="none" cap="none" strike="noStrike">
              <a:solidFill>
                <a:srgbClr val="3B7C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22bc4c981bd_0_46"/>
          <p:cNvSpPr txBox="1"/>
          <p:nvPr/>
        </p:nvSpPr>
        <p:spPr>
          <a:xfrm>
            <a:off x="2350750" y="1195450"/>
            <a:ext cx="57864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22bc4c981bd_0_46"/>
          <p:cNvSpPr txBox="1"/>
          <p:nvPr/>
        </p:nvSpPr>
        <p:spPr>
          <a:xfrm>
            <a:off x="879125" y="883975"/>
            <a:ext cx="49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I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Importing the data and creating dataframes and tables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g22bc4c981bd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950" y="1284175"/>
            <a:ext cx="8065224" cy="362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2bc4c981bd_0_54"/>
          <p:cNvSpPr txBox="1"/>
          <p:nvPr/>
        </p:nvSpPr>
        <p:spPr>
          <a:xfrm>
            <a:off x="2829325" y="175975"/>
            <a:ext cx="3310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IN" sz="4000">
                <a:solidFill>
                  <a:srgbClr val="3B7C81"/>
                </a:solidFill>
              </a:rPr>
              <a:t>Methodology</a:t>
            </a:r>
            <a:endParaRPr b="0" i="0" sz="4000" u="none" cap="none" strike="noStrike">
              <a:solidFill>
                <a:srgbClr val="3B7C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g22bc4c981bd_0_54"/>
          <p:cNvSpPr txBox="1"/>
          <p:nvPr/>
        </p:nvSpPr>
        <p:spPr>
          <a:xfrm>
            <a:off x="2350750" y="1195450"/>
            <a:ext cx="57864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g22bc4c981bd_0_54"/>
          <p:cNvSpPr txBox="1"/>
          <p:nvPr/>
        </p:nvSpPr>
        <p:spPr>
          <a:xfrm>
            <a:off x="879125" y="883975"/>
            <a:ext cx="49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80000" lvl="0" marL="36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en-I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Executing different queries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g22bc4c981bd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75" y="1449075"/>
            <a:ext cx="8839197" cy="1290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22bc4c981bd_0_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75" y="2903989"/>
            <a:ext cx="8839200" cy="1673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2bc4c981bd_0_63"/>
          <p:cNvSpPr txBox="1"/>
          <p:nvPr/>
        </p:nvSpPr>
        <p:spPr>
          <a:xfrm>
            <a:off x="2882063" y="175975"/>
            <a:ext cx="3310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IN" sz="4000">
                <a:solidFill>
                  <a:srgbClr val="3B7C81"/>
                </a:solidFill>
              </a:rPr>
              <a:t>Methodology</a:t>
            </a:r>
            <a:endParaRPr b="0" i="0" sz="4000" u="none" cap="none" strike="noStrike">
              <a:solidFill>
                <a:srgbClr val="3B7C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g22bc4c981bd_0_63"/>
          <p:cNvSpPr txBox="1"/>
          <p:nvPr/>
        </p:nvSpPr>
        <p:spPr>
          <a:xfrm>
            <a:off x="2350750" y="1195450"/>
            <a:ext cx="57864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22bc4c981bd_0_63"/>
          <p:cNvSpPr txBox="1"/>
          <p:nvPr/>
        </p:nvSpPr>
        <p:spPr>
          <a:xfrm>
            <a:off x="879125" y="883975"/>
            <a:ext cx="49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80000" lvl="0" marL="36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Executing different queries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g22bc4c981bd_0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525" y="1352600"/>
            <a:ext cx="6875574" cy="352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2bc4c981bd_0_72"/>
          <p:cNvSpPr txBox="1"/>
          <p:nvPr/>
        </p:nvSpPr>
        <p:spPr>
          <a:xfrm>
            <a:off x="3086975" y="175975"/>
            <a:ext cx="3310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IN" sz="4000">
                <a:solidFill>
                  <a:srgbClr val="3B7C81"/>
                </a:solidFill>
              </a:rPr>
              <a:t>Methodology</a:t>
            </a:r>
            <a:endParaRPr b="0" i="0" sz="4000" u="none" cap="none" strike="noStrike">
              <a:solidFill>
                <a:srgbClr val="3B7C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22bc4c981bd_0_72"/>
          <p:cNvSpPr txBox="1"/>
          <p:nvPr/>
        </p:nvSpPr>
        <p:spPr>
          <a:xfrm>
            <a:off x="2350750" y="1195450"/>
            <a:ext cx="57864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22bc4c981bd_0_72"/>
          <p:cNvSpPr txBox="1"/>
          <p:nvPr/>
        </p:nvSpPr>
        <p:spPr>
          <a:xfrm>
            <a:off x="879125" y="883975"/>
            <a:ext cx="49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80000" lvl="0" marL="36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Executing different queries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g22bc4c981bd_0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778" y="1284175"/>
            <a:ext cx="8406902" cy="363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2bc4c981bd_0_80"/>
          <p:cNvSpPr txBox="1"/>
          <p:nvPr/>
        </p:nvSpPr>
        <p:spPr>
          <a:xfrm>
            <a:off x="2916750" y="175975"/>
            <a:ext cx="3310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IN" sz="4000">
                <a:solidFill>
                  <a:srgbClr val="3B7C81"/>
                </a:solidFill>
              </a:rPr>
              <a:t>Methodology</a:t>
            </a:r>
            <a:endParaRPr b="0" i="0" sz="4000" u="none" cap="none" strike="noStrike">
              <a:solidFill>
                <a:srgbClr val="3B7C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22bc4c981bd_0_80"/>
          <p:cNvSpPr txBox="1"/>
          <p:nvPr/>
        </p:nvSpPr>
        <p:spPr>
          <a:xfrm>
            <a:off x="2350750" y="1195450"/>
            <a:ext cx="57864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g22bc4c981bd_0_80"/>
          <p:cNvSpPr txBox="1"/>
          <p:nvPr/>
        </p:nvSpPr>
        <p:spPr>
          <a:xfrm>
            <a:off x="879125" y="883975"/>
            <a:ext cx="49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80000" lvl="0" marL="36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Executing different queries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g22bc4c981bd_0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125" y="1407675"/>
            <a:ext cx="7984748" cy="273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2bc4c981bd_0_88"/>
          <p:cNvSpPr txBox="1"/>
          <p:nvPr/>
        </p:nvSpPr>
        <p:spPr>
          <a:xfrm>
            <a:off x="2916738" y="175975"/>
            <a:ext cx="3310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IN" sz="4000">
                <a:solidFill>
                  <a:srgbClr val="3B7C81"/>
                </a:solidFill>
              </a:rPr>
              <a:t>Methodology</a:t>
            </a:r>
            <a:endParaRPr b="0" i="0" sz="4000" u="none" cap="none" strike="noStrike">
              <a:solidFill>
                <a:srgbClr val="3B7C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22bc4c981bd_0_88"/>
          <p:cNvSpPr txBox="1"/>
          <p:nvPr/>
        </p:nvSpPr>
        <p:spPr>
          <a:xfrm>
            <a:off x="2350750" y="1195450"/>
            <a:ext cx="57864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g22bc4c981bd_0_88"/>
          <p:cNvSpPr txBox="1"/>
          <p:nvPr/>
        </p:nvSpPr>
        <p:spPr>
          <a:xfrm>
            <a:off x="879125" y="883975"/>
            <a:ext cx="49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80000" lvl="0" marL="36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en-I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Merging the data</a:t>
            </a:r>
            <a:r>
              <a:rPr lang="en-I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g22bc4c981bd_0_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25" y="1449075"/>
            <a:ext cx="8498624" cy="329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2bc4c981bd_0_96"/>
          <p:cNvSpPr txBox="1"/>
          <p:nvPr/>
        </p:nvSpPr>
        <p:spPr>
          <a:xfrm>
            <a:off x="2916750" y="175975"/>
            <a:ext cx="3310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IN" sz="4000">
                <a:solidFill>
                  <a:srgbClr val="3B7C81"/>
                </a:solidFill>
              </a:rPr>
              <a:t>Methodology</a:t>
            </a:r>
            <a:endParaRPr b="0" i="0" sz="4000" u="none" cap="none" strike="noStrike">
              <a:solidFill>
                <a:srgbClr val="3B7C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g22bc4c981bd_0_96"/>
          <p:cNvSpPr txBox="1"/>
          <p:nvPr/>
        </p:nvSpPr>
        <p:spPr>
          <a:xfrm>
            <a:off x="2350750" y="1195450"/>
            <a:ext cx="57864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g22bc4c981bd_0_96"/>
          <p:cNvSpPr txBox="1"/>
          <p:nvPr/>
        </p:nvSpPr>
        <p:spPr>
          <a:xfrm>
            <a:off x="879125" y="883975"/>
            <a:ext cx="49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80000" lvl="0" marL="36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lang="en-I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Preprocessing of data</a:t>
            </a:r>
            <a:r>
              <a:rPr lang="en-I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g22bc4c981bd_0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375" y="1284175"/>
            <a:ext cx="8574749" cy="35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2bc4c981bd_0_104"/>
          <p:cNvSpPr txBox="1"/>
          <p:nvPr/>
        </p:nvSpPr>
        <p:spPr>
          <a:xfrm>
            <a:off x="2916750" y="175975"/>
            <a:ext cx="3310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IN" sz="4000">
                <a:solidFill>
                  <a:srgbClr val="3B7C81"/>
                </a:solidFill>
              </a:rPr>
              <a:t>Methodology</a:t>
            </a:r>
            <a:endParaRPr b="0" i="0" sz="4000" u="none" cap="none" strike="noStrike">
              <a:solidFill>
                <a:srgbClr val="3B7C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g22bc4c981bd_0_104"/>
          <p:cNvSpPr txBox="1"/>
          <p:nvPr/>
        </p:nvSpPr>
        <p:spPr>
          <a:xfrm>
            <a:off x="2350750" y="1195450"/>
            <a:ext cx="57864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g22bc4c981bd_0_104"/>
          <p:cNvSpPr txBox="1"/>
          <p:nvPr/>
        </p:nvSpPr>
        <p:spPr>
          <a:xfrm>
            <a:off x="879125" y="883975"/>
            <a:ext cx="49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80000" lvl="0" marL="36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Preprocessing of data 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Google Shape;212;g22bc4c981bd_0_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5175" y="1284175"/>
            <a:ext cx="5272799" cy="369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2bc4c981bd_0_112"/>
          <p:cNvSpPr txBox="1"/>
          <p:nvPr/>
        </p:nvSpPr>
        <p:spPr>
          <a:xfrm>
            <a:off x="1890900" y="11075"/>
            <a:ext cx="5362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IN" sz="4000">
                <a:solidFill>
                  <a:srgbClr val="3B7C81"/>
                </a:solidFill>
              </a:rPr>
              <a:t>Visualization of Data</a:t>
            </a:r>
            <a:endParaRPr b="0" i="0" sz="4000" u="none" cap="none" strike="noStrike">
              <a:solidFill>
                <a:srgbClr val="3B7C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22bc4c981bd_0_112"/>
          <p:cNvSpPr txBox="1"/>
          <p:nvPr/>
        </p:nvSpPr>
        <p:spPr>
          <a:xfrm>
            <a:off x="2350750" y="1195450"/>
            <a:ext cx="57864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g22bc4c981bd_0_112"/>
          <p:cNvSpPr txBox="1"/>
          <p:nvPr/>
        </p:nvSpPr>
        <p:spPr>
          <a:xfrm>
            <a:off x="879125" y="883975"/>
            <a:ext cx="49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I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Bar Graph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g22bc4c981bd_0_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050" y="1449075"/>
            <a:ext cx="3298050" cy="296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22bc4c981bd_0_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9877" y="1449075"/>
            <a:ext cx="3298055" cy="296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2bc4c981bd_0_121"/>
          <p:cNvSpPr txBox="1"/>
          <p:nvPr/>
        </p:nvSpPr>
        <p:spPr>
          <a:xfrm>
            <a:off x="1922650" y="0"/>
            <a:ext cx="5362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IN" sz="4000">
                <a:solidFill>
                  <a:srgbClr val="3B7C81"/>
                </a:solidFill>
              </a:rPr>
              <a:t>Visualization of Data</a:t>
            </a:r>
            <a:endParaRPr b="0" i="0" sz="4000" u="none" cap="none" strike="noStrike">
              <a:solidFill>
                <a:srgbClr val="3B7C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g22bc4c981bd_0_121"/>
          <p:cNvSpPr txBox="1"/>
          <p:nvPr/>
        </p:nvSpPr>
        <p:spPr>
          <a:xfrm>
            <a:off x="2350750" y="1195450"/>
            <a:ext cx="57864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g22bc4c981bd_0_121"/>
          <p:cNvSpPr txBox="1"/>
          <p:nvPr/>
        </p:nvSpPr>
        <p:spPr>
          <a:xfrm>
            <a:off x="879125" y="883975"/>
            <a:ext cx="49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80000" lvl="0" marL="36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 Plot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g22bc4c981bd_0_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333" y="1571150"/>
            <a:ext cx="3783704" cy="296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22bc4c981bd_0_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75" y="1596388"/>
            <a:ext cx="3635982" cy="2917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3571741" y="11076"/>
            <a:ext cx="1962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IN" sz="4000">
                <a:solidFill>
                  <a:srgbClr val="3B7C81"/>
                </a:solidFill>
              </a:rPr>
              <a:t>Content</a:t>
            </a:r>
            <a:endParaRPr b="0" i="0" sz="4000" u="none" cap="none" strike="noStrike">
              <a:solidFill>
                <a:srgbClr val="3B7C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2350750" y="1195450"/>
            <a:ext cx="57864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963550" y="1000225"/>
            <a:ext cx="71787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I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Workflow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I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Tool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2.1 Google colab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2.2 PySpark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2.3 Cassandra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I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3.1 Importing the data and creating dataframes and tables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3.2 Executing different queries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3.3 Merging the data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3.4 Preprocessing of data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I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Visualization of data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I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 Implementation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500"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2bc4c981bd_0_132"/>
          <p:cNvSpPr txBox="1"/>
          <p:nvPr/>
        </p:nvSpPr>
        <p:spPr>
          <a:xfrm>
            <a:off x="1890900" y="11075"/>
            <a:ext cx="5362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IN" sz="4000">
                <a:solidFill>
                  <a:srgbClr val="3B7C81"/>
                </a:solidFill>
              </a:rPr>
              <a:t>Visualization of Data</a:t>
            </a:r>
            <a:endParaRPr b="0" i="0" sz="4000" u="none" cap="none" strike="noStrike">
              <a:solidFill>
                <a:srgbClr val="3B7C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22bc4c981bd_0_132"/>
          <p:cNvSpPr txBox="1"/>
          <p:nvPr/>
        </p:nvSpPr>
        <p:spPr>
          <a:xfrm>
            <a:off x="2350750" y="1195450"/>
            <a:ext cx="57864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22bc4c981bd_0_132"/>
          <p:cNvSpPr txBox="1"/>
          <p:nvPr/>
        </p:nvSpPr>
        <p:spPr>
          <a:xfrm>
            <a:off x="879125" y="883975"/>
            <a:ext cx="49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80000" lvl="0" marL="36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 Scatter Plot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g22bc4c981bd_0_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125" y="1376225"/>
            <a:ext cx="3911432" cy="296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22bc4c981bd_0_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9332" y="1449075"/>
            <a:ext cx="3756691" cy="296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2bc4c981bd_0_142"/>
          <p:cNvSpPr txBox="1"/>
          <p:nvPr/>
        </p:nvSpPr>
        <p:spPr>
          <a:xfrm>
            <a:off x="1922650" y="63525"/>
            <a:ext cx="5362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IN" sz="4000">
                <a:solidFill>
                  <a:srgbClr val="3B7C81"/>
                </a:solidFill>
              </a:rPr>
              <a:t>Visualization of Data</a:t>
            </a:r>
            <a:endParaRPr b="0" i="0" sz="4000" u="none" cap="none" strike="noStrike">
              <a:solidFill>
                <a:srgbClr val="3B7C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22bc4c981bd_0_142"/>
          <p:cNvSpPr txBox="1"/>
          <p:nvPr/>
        </p:nvSpPr>
        <p:spPr>
          <a:xfrm>
            <a:off x="2274550" y="1195450"/>
            <a:ext cx="57864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22bc4c981bd_0_142"/>
          <p:cNvSpPr txBox="1"/>
          <p:nvPr/>
        </p:nvSpPr>
        <p:spPr>
          <a:xfrm>
            <a:off x="879125" y="883975"/>
            <a:ext cx="49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80000" lvl="0" marL="36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 Heat Map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Google Shape;247;g22bc4c981bd_0_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3325" y="1195450"/>
            <a:ext cx="5362201" cy="36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3c36a22065_0_8"/>
          <p:cNvSpPr txBox="1"/>
          <p:nvPr/>
        </p:nvSpPr>
        <p:spPr>
          <a:xfrm>
            <a:off x="1922650" y="63525"/>
            <a:ext cx="5362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IN" sz="4000">
                <a:solidFill>
                  <a:srgbClr val="3B7C81"/>
                </a:solidFill>
              </a:rPr>
              <a:t>Visualization of Data</a:t>
            </a:r>
            <a:endParaRPr b="0" i="0" sz="4000" u="none" cap="none" strike="noStrike">
              <a:solidFill>
                <a:srgbClr val="3B7C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23c36a22065_0_8"/>
          <p:cNvSpPr txBox="1"/>
          <p:nvPr/>
        </p:nvSpPr>
        <p:spPr>
          <a:xfrm>
            <a:off x="2274550" y="1195450"/>
            <a:ext cx="57864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g23c36a22065_0_8"/>
          <p:cNvSpPr txBox="1"/>
          <p:nvPr/>
        </p:nvSpPr>
        <p:spPr>
          <a:xfrm>
            <a:off x="879125" y="883975"/>
            <a:ext cx="49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80000" lvl="0" marL="36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lang="en-I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 by plot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5" name="Google Shape;255;g23c36a22065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8300" y="1396625"/>
            <a:ext cx="3731501" cy="30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3b3cdc39cc_0_0"/>
          <p:cNvSpPr txBox="1"/>
          <p:nvPr/>
        </p:nvSpPr>
        <p:spPr>
          <a:xfrm>
            <a:off x="835425" y="371325"/>
            <a:ext cx="8115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>
                <a:solidFill>
                  <a:schemeClr val="accent1"/>
                </a:solidFill>
              </a:rPr>
              <a:t>Machine Learning Implementation</a:t>
            </a:r>
            <a:endParaRPr sz="4000">
              <a:solidFill>
                <a:schemeClr val="accent1"/>
              </a:solidFill>
            </a:endParaRPr>
          </a:p>
        </p:txBody>
      </p:sp>
      <p:pic>
        <p:nvPicPr>
          <p:cNvPr id="262" name="Google Shape;262;g23b3cdc39c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938" y="1171725"/>
            <a:ext cx="5152125" cy="341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3b3cdc39cc_0_6"/>
          <p:cNvSpPr txBox="1"/>
          <p:nvPr/>
        </p:nvSpPr>
        <p:spPr>
          <a:xfrm>
            <a:off x="835425" y="371325"/>
            <a:ext cx="8115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>
                <a:solidFill>
                  <a:schemeClr val="accent1"/>
                </a:solidFill>
              </a:rPr>
              <a:t>Machine Learning Implementation</a:t>
            </a:r>
            <a:endParaRPr sz="4000">
              <a:solidFill>
                <a:schemeClr val="accent1"/>
              </a:solidFill>
            </a:endParaRPr>
          </a:p>
        </p:txBody>
      </p:sp>
      <p:pic>
        <p:nvPicPr>
          <p:cNvPr id="269" name="Google Shape;269;g23b3cdc39cc_0_6"/>
          <p:cNvPicPr preferRelativeResize="0"/>
          <p:nvPr/>
        </p:nvPicPr>
        <p:blipFill rotWithShape="1">
          <a:blip r:embed="rId3">
            <a:alphaModFix/>
          </a:blip>
          <a:srcRect b="0" l="0" r="18140" t="0"/>
          <a:stretch/>
        </p:blipFill>
        <p:spPr>
          <a:xfrm>
            <a:off x="1755200" y="1171725"/>
            <a:ext cx="5170801" cy="376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3c36a22065_0_0"/>
          <p:cNvSpPr txBox="1"/>
          <p:nvPr/>
        </p:nvSpPr>
        <p:spPr>
          <a:xfrm>
            <a:off x="835425" y="371325"/>
            <a:ext cx="8115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>
                <a:solidFill>
                  <a:schemeClr val="accent1"/>
                </a:solidFill>
              </a:rPr>
              <a:t>Machine Learning Implementation</a:t>
            </a:r>
            <a:endParaRPr sz="4000">
              <a:solidFill>
                <a:schemeClr val="accent1"/>
              </a:solidFill>
            </a:endParaRPr>
          </a:p>
        </p:txBody>
      </p:sp>
      <p:sp>
        <p:nvSpPr>
          <p:cNvPr id="276" name="Google Shape;276;g23c36a22065_0_0"/>
          <p:cNvSpPr txBox="1"/>
          <p:nvPr/>
        </p:nvSpPr>
        <p:spPr>
          <a:xfrm>
            <a:off x="481025" y="1171725"/>
            <a:ext cx="783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/>
              <a:t>ROC Curve</a:t>
            </a:r>
            <a:endParaRPr b="1" sz="1800"/>
          </a:p>
        </p:txBody>
      </p:sp>
      <p:pic>
        <p:nvPicPr>
          <p:cNvPr id="277" name="Google Shape;277;g23c36a2206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9913" y="1686663"/>
            <a:ext cx="4206923" cy="32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9"/>
          <p:cNvSpPr txBox="1"/>
          <p:nvPr/>
        </p:nvSpPr>
        <p:spPr>
          <a:xfrm>
            <a:off x="1774199" y="1483975"/>
            <a:ext cx="5595600" cy="13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-IN" sz="8000" u="none" cap="none" strike="noStrike">
                <a:solidFill>
                  <a:srgbClr val="3B7C8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b="0" i="0" sz="8000" u="none" cap="none" strike="noStrike">
              <a:solidFill>
                <a:srgbClr val="3B7C8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p14:dur="1500"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bc4c981bd_0_5"/>
          <p:cNvSpPr txBox="1"/>
          <p:nvPr/>
        </p:nvSpPr>
        <p:spPr>
          <a:xfrm>
            <a:off x="979350" y="63525"/>
            <a:ext cx="7185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IN" sz="4000">
                <a:solidFill>
                  <a:srgbClr val="3B7C81"/>
                </a:solidFill>
              </a:rPr>
              <a:t>WorkFlow of Solution</a:t>
            </a:r>
            <a:endParaRPr b="0" i="0" sz="4000" u="none" cap="none" strike="noStrike">
              <a:solidFill>
                <a:srgbClr val="3B7C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g22bc4c981bd_0_5"/>
          <p:cNvSpPr txBox="1"/>
          <p:nvPr/>
        </p:nvSpPr>
        <p:spPr>
          <a:xfrm>
            <a:off x="2350750" y="1195450"/>
            <a:ext cx="5786400" cy="3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g22bc4c981bd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6650" y="824475"/>
            <a:ext cx="2887400" cy="40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2bc4c981bd_0_12"/>
          <p:cNvSpPr txBox="1"/>
          <p:nvPr/>
        </p:nvSpPr>
        <p:spPr>
          <a:xfrm>
            <a:off x="2868000" y="63525"/>
            <a:ext cx="2698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IN" sz="4000">
                <a:solidFill>
                  <a:srgbClr val="3B7C81"/>
                </a:solidFill>
              </a:rPr>
              <a:t>Tool</a:t>
            </a:r>
            <a:endParaRPr b="0" i="0" sz="4000" u="none" cap="none" strike="noStrike">
              <a:solidFill>
                <a:srgbClr val="3B7C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g22bc4c981bd_0_12"/>
          <p:cNvSpPr txBox="1"/>
          <p:nvPr/>
        </p:nvSpPr>
        <p:spPr>
          <a:xfrm>
            <a:off x="2350750" y="1195450"/>
            <a:ext cx="57864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g22bc4c981bd_0_12"/>
          <p:cNvSpPr txBox="1"/>
          <p:nvPr/>
        </p:nvSpPr>
        <p:spPr>
          <a:xfrm>
            <a:off x="879125" y="883975"/>
            <a:ext cx="236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Google Colab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g22bc4c981bd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025" y="1284175"/>
            <a:ext cx="7434024" cy="357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2bc4c981bd_0_20"/>
          <p:cNvSpPr txBox="1"/>
          <p:nvPr/>
        </p:nvSpPr>
        <p:spPr>
          <a:xfrm>
            <a:off x="2816275" y="63525"/>
            <a:ext cx="2698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IN" sz="4000">
                <a:solidFill>
                  <a:srgbClr val="3B7C81"/>
                </a:solidFill>
              </a:rPr>
              <a:t>Tool</a:t>
            </a:r>
            <a:endParaRPr b="0" i="0" sz="4000" u="none" cap="none" strike="noStrike">
              <a:solidFill>
                <a:srgbClr val="3B7C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g22bc4c981bd_0_20"/>
          <p:cNvSpPr txBox="1"/>
          <p:nvPr/>
        </p:nvSpPr>
        <p:spPr>
          <a:xfrm>
            <a:off x="2350750" y="1195450"/>
            <a:ext cx="57864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g22bc4c981bd_0_20"/>
          <p:cNvSpPr txBox="1"/>
          <p:nvPr/>
        </p:nvSpPr>
        <p:spPr>
          <a:xfrm>
            <a:off x="879125" y="883975"/>
            <a:ext cx="236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2.  PySpark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g22bc4c981bd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675" y="1498300"/>
            <a:ext cx="7052276" cy="339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2bc4c981bd_0_28"/>
          <p:cNvSpPr txBox="1"/>
          <p:nvPr/>
        </p:nvSpPr>
        <p:spPr>
          <a:xfrm>
            <a:off x="2882887" y="63525"/>
            <a:ext cx="2698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IN" sz="4000">
                <a:solidFill>
                  <a:srgbClr val="3B7C81"/>
                </a:solidFill>
              </a:rPr>
              <a:t>Tool</a:t>
            </a:r>
            <a:endParaRPr b="0" i="0" sz="4000" u="none" cap="none" strike="noStrike">
              <a:solidFill>
                <a:srgbClr val="3B7C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g22bc4c981bd_0_28"/>
          <p:cNvSpPr txBox="1"/>
          <p:nvPr/>
        </p:nvSpPr>
        <p:spPr>
          <a:xfrm>
            <a:off x="2350750" y="1195450"/>
            <a:ext cx="57864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22bc4c981bd_0_28"/>
          <p:cNvSpPr txBox="1"/>
          <p:nvPr/>
        </p:nvSpPr>
        <p:spPr>
          <a:xfrm>
            <a:off x="879125" y="883975"/>
            <a:ext cx="236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3. Cassandra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Google Shape;125;g22bc4c981bd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777" y="1352575"/>
            <a:ext cx="6554725" cy="350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2bc4c981bd_0_36"/>
          <p:cNvSpPr txBox="1"/>
          <p:nvPr/>
        </p:nvSpPr>
        <p:spPr>
          <a:xfrm>
            <a:off x="2205025" y="0"/>
            <a:ext cx="3761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IN" sz="4000">
                <a:solidFill>
                  <a:srgbClr val="3B7C81"/>
                </a:solidFill>
              </a:rPr>
              <a:t>Architecture</a:t>
            </a:r>
            <a:endParaRPr b="0" i="0" sz="4000" u="none" cap="none" strike="noStrike">
              <a:solidFill>
                <a:srgbClr val="3B7C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g22bc4c981bd_0_36"/>
          <p:cNvSpPr txBox="1"/>
          <p:nvPr/>
        </p:nvSpPr>
        <p:spPr>
          <a:xfrm>
            <a:off x="2350750" y="1195450"/>
            <a:ext cx="57864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g22bc4c981bd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1900" y="883425"/>
            <a:ext cx="4639675" cy="398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3c431c20ec_0_0"/>
          <p:cNvSpPr txBox="1"/>
          <p:nvPr/>
        </p:nvSpPr>
        <p:spPr>
          <a:xfrm>
            <a:off x="2275325" y="0"/>
            <a:ext cx="5650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IN" sz="4000">
                <a:solidFill>
                  <a:srgbClr val="3B7C81"/>
                </a:solidFill>
              </a:rPr>
              <a:t>Workflow</a:t>
            </a:r>
            <a:endParaRPr b="0" i="0" sz="4000" u="none" cap="none" strike="noStrike">
              <a:solidFill>
                <a:srgbClr val="3B7C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23c431c20ec_0_0"/>
          <p:cNvSpPr txBox="1"/>
          <p:nvPr/>
        </p:nvSpPr>
        <p:spPr>
          <a:xfrm>
            <a:off x="2350750" y="1195450"/>
            <a:ext cx="57864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g23c431c20e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1000" y="719075"/>
            <a:ext cx="3540725" cy="430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2bc4c981bd_0_151"/>
          <p:cNvSpPr txBox="1"/>
          <p:nvPr/>
        </p:nvSpPr>
        <p:spPr>
          <a:xfrm>
            <a:off x="2764575" y="175975"/>
            <a:ext cx="3310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IN" sz="4000">
                <a:solidFill>
                  <a:srgbClr val="3B7C81"/>
                </a:solidFill>
              </a:rPr>
              <a:t>Methodology</a:t>
            </a:r>
            <a:endParaRPr b="0" i="0" sz="4000" u="none" cap="none" strike="noStrike">
              <a:solidFill>
                <a:srgbClr val="3B7C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g22bc4c981bd_0_151"/>
          <p:cNvSpPr txBox="1"/>
          <p:nvPr/>
        </p:nvSpPr>
        <p:spPr>
          <a:xfrm>
            <a:off x="2350750" y="1195450"/>
            <a:ext cx="57864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g22bc4c981bd_0_151"/>
          <p:cNvSpPr txBox="1"/>
          <p:nvPr/>
        </p:nvSpPr>
        <p:spPr>
          <a:xfrm>
            <a:off x="879125" y="883975"/>
            <a:ext cx="49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I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Importing the data and creating dataframes and tables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g22bc4c981bd_0_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675" y="1284175"/>
            <a:ext cx="6644300" cy="359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主题​​">
  <a:themeElements>
    <a:clrScheme name="自定义 186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3B7C81"/>
      </a:accent1>
      <a:accent2>
        <a:srgbClr val="C0BB69"/>
      </a:accent2>
      <a:accent3>
        <a:srgbClr val="FCC069"/>
      </a:accent3>
      <a:accent4>
        <a:srgbClr val="BD8868"/>
      </a:accent4>
      <a:accent5>
        <a:srgbClr val="D1AE88"/>
      </a:accent5>
      <a:accent6>
        <a:srgbClr val="4D4D4D"/>
      </a:accent6>
      <a:hlink>
        <a:srgbClr val="00000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2018-08-08T08:38:00Z</dcterms:created>
  <dc:creator>熊猫 哒哒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1033-11.2.0.9107</vt:lpwstr>
  </property>
</Properties>
</file>